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0" r:id="rId3"/>
    <p:sldId id="257" r:id="rId4"/>
    <p:sldId id="258" r:id="rId5"/>
    <p:sldId id="259" r:id="rId6"/>
    <p:sldId id="261" r:id="rId7"/>
    <p:sldId id="262" r:id="rId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498"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276781C2-E638-4C40-9F71-FA18C1F30FFE}" type="datetimeFigureOut">
              <a:rPr lang="es-MX" smtClean="0"/>
              <a:pPr/>
              <a:t>07/03/2014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18DF6CB-2E5D-46E6-B6A9-92C986E90AAA}" type="slidenum">
              <a:rPr lang="es-MX" smtClean="0"/>
              <a:pPr/>
              <a:t>‹Nº›</a:t>
            </a:fld>
            <a:endParaRPr lang="es-MX"/>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76781C2-E638-4C40-9F71-FA18C1F30FFE}" type="datetimeFigureOut">
              <a:rPr lang="es-MX" smtClean="0"/>
              <a:pPr/>
              <a:t>07/03/2014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18DF6CB-2E5D-46E6-B6A9-92C986E90AAA}"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76781C2-E638-4C40-9F71-FA18C1F30FFE}" type="datetimeFigureOut">
              <a:rPr lang="es-MX" smtClean="0"/>
              <a:pPr/>
              <a:t>07/03/2014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18DF6CB-2E5D-46E6-B6A9-92C986E90AAA}"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76781C2-E638-4C40-9F71-FA18C1F30FFE}" type="datetimeFigureOut">
              <a:rPr lang="es-MX" smtClean="0"/>
              <a:pPr/>
              <a:t>07/03/2014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18DF6CB-2E5D-46E6-B6A9-92C986E90AAA}"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76781C2-E638-4C40-9F71-FA18C1F30FFE}" type="datetimeFigureOut">
              <a:rPr lang="es-MX" smtClean="0"/>
              <a:pPr/>
              <a:t>07/03/2014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18DF6CB-2E5D-46E6-B6A9-92C986E90AAA}" type="slidenum">
              <a:rPr lang="es-MX" smtClean="0"/>
              <a:pPr/>
              <a:t>‹Nº›</a:t>
            </a:fld>
            <a:endParaRPr lang="es-MX"/>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Date Placeholder 4"/>
          <p:cNvSpPr>
            <a:spLocks noGrp="1"/>
          </p:cNvSpPr>
          <p:nvPr>
            <p:ph type="dt" sz="half" idx="10"/>
          </p:nvPr>
        </p:nvSpPr>
        <p:spPr/>
        <p:txBody>
          <a:bodyPr/>
          <a:lstStyle/>
          <a:p>
            <a:fld id="{276781C2-E638-4C40-9F71-FA18C1F30FFE}" type="datetimeFigureOut">
              <a:rPr lang="es-MX" smtClean="0"/>
              <a:pPr/>
              <a:t>07/03/2014</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918DF6CB-2E5D-46E6-B6A9-92C986E90AAA}"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276781C2-E638-4C40-9F71-FA18C1F30FFE}" type="datetimeFigureOut">
              <a:rPr lang="es-MX" smtClean="0"/>
              <a:pPr/>
              <a:t>07/03/2014</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918DF6CB-2E5D-46E6-B6A9-92C986E90AAA}" type="slidenum">
              <a:rPr lang="es-MX" smtClean="0"/>
              <a:pPr/>
              <a:t>‹Nº›</a:t>
            </a:fld>
            <a:endParaRPr lang="es-MX"/>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276781C2-E638-4C40-9F71-FA18C1F30FFE}" type="datetimeFigureOut">
              <a:rPr lang="es-MX" smtClean="0"/>
              <a:pPr/>
              <a:t>07/03/2014</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918DF6CB-2E5D-46E6-B6A9-92C986E90AAA}"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6781C2-E638-4C40-9F71-FA18C1F30FFE}" type="datetimeFigureOut">
              <a:rPr lang="es-MX" smtClean="0"/>
              <a:pPr/>
              <a:t>07/03/2014</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918DF6CB-2E5D-46E6-B6A9-92C986E90AAA}"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76781C2-E638-4C40-9F71-FA18C1F30FFE}" type="datetimeFigureOut">
              <a:rPr lang="es-MX" smtClean="0"/>
              <a:pPr/>
              <a:t>07/03/2014</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918DF6CB-2E5D-46E6-B6A9-92C986E90AAA}" type="slidenum">
              <a:rPr lang="es-MX" smtClean="0"/>
              <a:pPr/>
              <a:t>‹Nº›</a:t>
            </a:fld>
            <a:endParaRPr lang="es-MX"/>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76781C2-E638-4C40-9F71-FA18C1F30FFE}" type="datetimeFigureOut">
              <a:rPr lang="es-MX" smtClean="0"/>
              <a:pPr/>
              <a:t>07/03/2014</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918DF6CB-2E5D-46E6-B6A9-92C986E90AAA}"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276781C2-E638-4C40-9F71-FA18C1F30FFE}" type="datetimeFigureOut">
              <a:rPr lang="es-MX" smtClean="0"/>
              <a:pPr/>
              <a:t>07/03/2014</a:t>
            </a:fld>
            <a:endParaRPr lang="es-MX"/>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s-MX"/>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918DF6CB-2E5D-46E6-B6A9-92C986E90AAA}" type="slidenum">
              <a:rPr lang="es-MX" smtClean="0"/>
              <a:pPr/>
              <a:t>‹Nº›</a:t>
            </a:fld>
            <a:endParaRPr lang="es-MX"/>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34008" y="3284984"/>
            <a:ext cx="6186264" cy="1524000"/>
          </a:xfrm>
        </p:spPr>
        <p:txBody>
          <a:bodyPr/>
          <a:lstStyle/>
          <a:p>
            <a:r>
              <a:rPr lang="es-MX" dirty="0" smtClean="0"/>
              <a:t>BREVE CRÓNICA EXPOSITIVA</a:t>
            </a:r>
            <a:endParaRPr lang="es-MX" dirty="0"/>
          </a:p>
        </p:txBody>
      </p:sp>
      <p:sp>
        <p:nvSpPr>
          <p:cNvPr id="3" name="2 Subtítulo"/>
          <p:cNvSpPr>
            <a:spLocks noGrp="1"/>
          </p:cNvSpPr>
          <p:nvPr>
            <p:ph type="subTitle" idx="1"/>
          </p:nvPr>
        </p:nvSpPr>
        <p:spPr>
          <a:xfrm>
            <a:off x="762000" y="4940424"/>
            <a:ext cx="6858000" cy="1296888"/>
          </a:xfrm>
        </p:spPr>
        <p:txBody>
          <a:bodyPr>
            <a:normAutofit fontScale="85000" lnSpcReduction="10000"/>
          </a:bodyPr>
          <a:lstStyle/>
          <a:p>
            <a:r>
              <a:rPr lang="es-MX" dirty="0" smtClean="0"/>
              <a:t>IX ASAMBLEA DIOCESANA POST-SINODAL,</a:t>
            </a:r>
          </a:p>
          <a:p>
            <a:r>
              <a:rPr lang="es-MX" dirty="0" smtClean="0"/>
              <a:t>«Iglesia en Camino hacia los alejados».</a:t>
            </a:r>
          </a:p>
          <a:p>
            <a:r>
              <a:rPr lang="es-MX" dirty="0" smtClean="0"/>
              <a:t>Diócesis de Ciudad Guzmán, Jalisco.</a:t>
            </a:r>
            <a:endParaRPr lang="es-MX" dirty="0"/>
          </a:p>
        </p:txBody>
      </p:sp>
      <p:pic>
        <p:nvPicPr>
          <p:cNvPr id="2050" name="Picture 2" descr="http://www.elpuente.org.mx/wp-content/uploads/2014/03/Logo.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66270" y="299439"/>
            <a:ext cx="3534322" cy="33455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36691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62000" y="4572000"/>
            <a:ext cx="7482408" cy="1600200"/>
          </a:xfrm>
        </p:spPr>
        <p:txBody>
          <a:bodyPr/>
          <a:lstStyle/>
          <a:p>
            <a:pPr algn="ctr"/>
            <a:r>
              <a:rPr lang="es-MX" dirty="0" smtClean="0"/>
              <a:t>Oración de Apertura</a:t>
            </a:r>
            <a:endParaRPr lang="es-MX" dirty="0"/>
          </a:p>
        </p:txBody>
      </p:sp>
      <p:sp>
        <p:nvSpPr>
          <p:cNvPr id="3" name="2 Marcador de contenido"/>
          <p:cNvSpPr>
            <a:spLocks noGrp="1"/>
          </p:cNvSpPr>
          <p:nvPr>
            <p:ph idx="1"/>
          </p:nvPr>
        </p:nvSpPr>
        <p:spPr>
          <a:xfrm>
            <a:off x="762000" y="476672"/>
            <a:ext cx="7543800" cy="4896544"/>
          </a:xfrm>
        </p:spPr>
        <p:txBody>
          <a:bodyPr>
            <a:normAutofit/>
          </a:bodyPr>
          <a:lstStyle/>
          <a:p>
            <a:pPr marL="0" indent="0" algn="ctr">
              <a:buNone/>
            </a:pPr>
            <a:r>
              <a:rPr lang="es-MX" dirty="0" smtClean="0"/>
              <a:t>Benditos son los pies de los que llegan</a:t>
            </a:r>
          </a:p>
          <a:p>
            <a:pPr marL="0" indent="0" algn="ctr">
              <a:buNone/>
            </a:pPr>
            <a:r>
              <a:rPr lang="es-MX" dirty="0" smtClean="0"/>
              <a:t>Para anunciar la paz que el mundo espera,</a:t>
            </a:r>
          </a:p>
          <a:p>
            <a:pPr marL="0" indent="0" algn="ctr">
              <a:buNone/>
            </a:pPr>
            <a:r>
              <a:rPr lang="es-MX" dirty="0" smtClean="0"/>
              <a:t>Apóstoles de Dios que Cristo envía,</a:t>
            </a:r>
          </a:p>
          <a:p>
            <a:pPr marL="0" indent="0" algn="ctr">
              <a:buNone/>
            </a:pPr>
            <a:r>
              <a:rPr lang="es-MX" dirty="0" smtClean="0"/>
              <a:t>Voceros de su voz, grito del Verbo.</a:t>
            </a:r>
          </a:p>
          <a:p>
            <a:pPr marL="0" indent="0" algn="ctr">
              <a:buNone/>
            </a:pPr>
            <a:endParaRPr lang="es-MX" dirty="0" smtClean="0"/>
          </a:p>
          <a:p>
            <a:pPr marL="0" indent="0" algn="ctr">
              <a:buNone/>
            </a:pPr>
            <a:r>
              <a:rPr lang="es-MX" dirty="0" smtClean="0"/>
              <a:t>De pie en la encrucijada del camino</a:t>
            </a:r>
          </a:p>
          <a:p>
            <a:pPr marL="0" indent="0" algn="ctr">
              <a:buNone/>
            </a:pPr>
            <a:r>
              <a:rPr lang="es-MX" dirty="0" smtClean="0"/>
              <a:t>Del hombre peregrino y de los pueblos,</a:t>
            </a:r>
          </a:p>
          <a:p>
            <a:pPr marL="0" indent="0" algn="ctr">
              <a:buNone/>
            </a:pPr>
            <a:r>
              <a:rPr lang="es-MX" dirty="0" smtClean="0"/>
              <a:t>Es el fuego de Dios el que los lleva</a:t>
            </a:r>
          </a:p>
          <a:p>
            <a:pPr marL="0" indent="0" algn="ctr">
              <a:buNone/>
            </a:pPr>
            <a:r>
              <a:rPr lang="es-MX" dirty="0" smtClean="0"/>
              <a:t>Como Cristos Vivientes a su encuentro…</a:t>
            </a:r>
            <a:endParaRPr lang="es-MX" dirty="0"/>
          </a:p>
        </p:txBody>
      </p:sp>
    </p:spTree>
    <p:extLst>
      <p:ext uri="{BB962C8B-B14F-4D97-AF65-F5344CB8AC3E}">
        <p14:creationId xmlns:p14="http://schemas.microsoft.com/office/powerpoint/2010/main" val="42847814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572000"/>
            <a:ext cx="8136904" cy="1600200"/>
          </a:xfrm>
        </p:spPr>
        <p:txBody>
          <a:bodyPr>
            <a:normAutofit fontScale="90000"/>
          </a:bodyPr>
          <a:lstStyle/>
          <a:p>
            <a:pPr algn="ctr"/>
            <a:r>
              <a:rPr lang="es-MX" dirty="0" smtClean="0"/>
              <a:t>Pastoral lejos de los alejados</a:t>
            </a:r>
            <a:endParaRPr lang="es-MX" dirty="0"/>
          </a:p>
        </p:txBody>
      </p:sp>
      <p:sp>
        <p:nvSpPr>
          <p:cNvPr id="3" name="2 Marcador de contenido"/>
          <p:cNvSpPr>
            <a:spLocks noGrp="1"/>
          </p:cNvSpPr>
          <p:nvPr>
            <p:ph idx="1"/>
          </p:nvPr>
        </p:nvSpPr>
        <p:spPr>
          <a:xfrm>
            <a:off x="762000" y="829816"/>
            <a:ext cx="7739090" cy="4543400"/>
          </a:xfrm>
        </p:spPr>
        <p:txBody>
          <a:bodyPr>
            <a:normAutofit fontScale="92500" lnSpcReduction="20000"/>
          </a:bodyPr>
          <a:lstStyle/>
          <a:p>
            <a:pPr marL="0" indent="0">
              <a:buNone/>
            </a:pPr>
            <a:r>
              <a:rPr lang="es-MX" dirty="0" smtClean="0"/>
              <a:t>Cómo los apóstoles, llegamos a platicarle a Jesús «todo lo que habíamos hecho y enseñado». Pero nos encontramos con…</a:t>
            </a:r>
          </a:p>
          <a:p>
            <a:pPr marL="0" indent="0">
              <a:buNone/>
            </a:pPr>
            <a:endParaRPr lang="es-MX" dirty="0" smtClean="0"/>
          </a:p>
          <a:p>
            <a:pPr>
              <a:buFont typeface="Wingdings" pitchFamily="2" charset="2"/>
              <a:buChar char="v"/>
            </a:pPr>
            <a:r>
              <a:rPr lang="es-MX" b="1" dirty="0" smtClean="0"/>
              <a:t>¡LOS GRITOS DE DIOS EN LOS POBRES!</a:t>
            </a:r>
            <a:r>
              <a:rPr lang="es-MX" dirty="0" smtClean="0"/>
              <a:t> En el saludo desde los barrios, ranchos, parroquias y seis vicarias.</a:t>
            </a:r>
          </a:p>
          <a:p>
            <a:pPr>
              <a:buFont typeface="Wingdings" pitchFamily="2" charset="2"/>
              <a:buChar char="v"/>
            </a:pPr>
            <a:r>
              <a:rPr lang="es-MX" b="1" dirty="0" smtClean="0"/>
              <a:t>LO MÁS GRAVE QUE ESTÁ SUCEDIENDO, SUS CAUSAS Y NUESTRAS RESPUESTAS.</a:t>
            </a:r>
          </a:p>
          <a:p>
            <a:pPr>
              <a:buFont typeface="Wingdings" pitchFamily="2" charset="2"/>
              <a:buChar char="v"/>
            </a:pPr>
            <a:r>
              <a:rPr lang="es-MX" b="1" dirty="0" smtClean="0"/>
              <a:t>LAS TENDENCIAS DE LA REALIDAD NACIONAL Y REGIONAL</a:t>
            </a:r>
            <a:r>
              <a:rPr lang="es-MX" dirty="0"/>
              <a:t> </a:t>
            </a:r>
            <a:r>
              <a:rPr lang="es-MX" dirty="0" smtClean="0"/>
              <a:t>(J. Rocha).</a:t>
            </a:r>
          </a:p>
          <a:p>
            <a:pPr>
              <a:buFont typeface="Wingdings" pitchFamily="2" charset="2"/>
              <a:buChar char="v"/>
            </a:pPr>
            <a:r>
              <a:rPr lang="es-MX" b="1" dirty="0" smtClean="0"/>
              <a:t>NUESTRAS ESTRUCTURAS PASTORALES QUE ANIMAN O FRENAN LA IGLESIA MISIONERA.</a:t>
            </a:r>
          </a:p>
          <a:p>
            <a:pPr marL="0" indent="0">
              <a:buNone/>
            </a:pPr>
            <a:endParaRPr lang="es-MX" dirty="0"/>
          </a:p>
          <a:p>
            <a:pPr marL="0" indent="0">
              <a:buNone/>
            </a:pPr>
            <a:r>
              <a:rPr lang="es-MX" dirty="0" smtClean="0"/>
              <a:t>Entonces, nos percatamos de que lo que estamos haciendo ¡No es suficiente! En palabras de la Vicaría II: Aun hacemos una…</a:t>
            </a:r>
          </a:p>
        </p:txBody>
      </p:sp>
      <p:sp>
        <p:nvSpPr>
          <p:cNvPr id="4" name="3 CuadroTexto"/>
          <p:cNvSpPr txBox="1"/>
          <p:nvPr/>
        </p:nvSpPr>
        <p:spPr>
          <a:xfrm>
            <a:off x="7596336" y="323945"/>
            <a:ext cx="1224136" cy="584775"/>
          </a:xfrm>
          <a:prstGeom prst="rect">
            <a:avLst/>
          </a:prstGeom>
          <a:noFill/>
        </p:spPr>
        <p:txBody>
          <a:bodyPr wrap="square" rtlCol="0">
            <a:spAutoFit/>
          </a:bodyPr>
          <a:lstStyle/>
          <a:p>
            <a:r>
              <a:rPr lang="es-MX" sz="3200" b="1" dirty="0" smtClean="0"/>
              <a:t>VER</a:t>
            </a:r>
            <a:endParaRPr lang="es-MX" sz="3200" b="1" dirty="0"/>
          </a:p>
        </p:txBody>
      </p:sp>
    </p:spTree>
    <p:extLst>
      <p:ext uri="{BB962C8B-B14F-4D97-AF65-F5344CB8AC3E}">
        <p14:creationId xmlns:p14="http://schemas.microsoft.com/office/powerpoint/2010/main" val="25505930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62000" y="4572000"/>
            <a:ext cx="7698432" cy="1600200"/>
          </a:xfrm>
        </p:spPr>
        <p:txBody>
          <a:bodyPr>
            <a:normAutofit fontScale="90000"/>
          </a:bodyPr>
          <a:lstStyle/>
          <a:p>
            <a:pPr algn="ctr"/>
            <a:r>
              <a:rPr lang="es-MX" dirty="0" smtClean="0"/>
              <a:t>¿Tú no puedes hacer nada?</a:t>
            </a:r>
            <a:endParaRPr lang="es-MX" dirty="0"/>
          </a:p>
        </p:txBody>
      </p:sp>
      <p:sp>
        <p:nvSpPr>
          <p:cNvPr id="3" name="2 Marcador de contenido"/>
          <p:cNvSpPr>
            <a:spLocks noGrp="1"/>
          </p:cNvSpPr>
          <p:nvPr>
            <p:ph idx="1"/>
          </p:nvPr>
        </p:nvSpPr>
        <p:spPr>
          <a:xfrm>
            <a:off x="762000" y="757808"/>
            <a:ext cx="7739090" cy="4759424"/>
          </a:xfrm>
        </p:spPr>
        <p:txBody>
          <a:bodyPr>
            <a:normAutofit fontScale="62500" lnSpcReduction="20000"/>
          </a:bodyPr>
          <a:lstStyle/>
          <a:p>
            <a:pPr marL="0" indent="0">
              <a:buNone/>
            </a:pPr>
            <a:r>
              <a:rPr lang="es-MX" dirty="0" smtClean="0"/>
              <a:t>Al confrontar la realidad con nosotros mismos, con nuestra fe, con los testigos de la fe y la enseñanza de la Iglesia, descubrimos… </a:t>
            </a:r>
          </a:p>
          <a:p>
            <a:pPr marL="0" indent="0">
              <a:buNone/>
            </a:pPr>
            <a:endParaRPr lang="es-MX" dirty="0" smtClean="0"/>
          </a:p>
          <a:p>
            <a:pPr>
              <a:buFont typeface="Wingdings" pitchFamily="2" charset="2"/>
              <a:buChar char="v"/>
            </a:pPr>
            <a:r>
              <a:rPr lang="es-MX" dirty="0"/>
              <a:t> </a:t>
            </a:r>
            <a:r>
              <a:rPr lang="es-MX" sz="3100" b="1" dirty="0" smtClean="0"/>
              <a:t>LAS ENTRAÑAS DE MISERICORDIA QUE TIENE JESÚS </a:t>
            </a:r>
            <a:r>
              <a:rPr lang="es-MX" sz="3100" dirty="0" smtClean="0"/>
              <a:t>(Mc 6,34), </a:t>
            </a:r>
            <a:r>
              <a:rPr lang="es-MX" sz="3100" b="1" dirty="0" smtClean="0"/>
              <a:t>AL IGUAL QUE EL PADRE</a:t>
            </a:r>
            <a:r>
              <a:rPr lang="es-MX" sz="3100" dirty="0" smtClean="0"/>
              <a:t> (</a:t>
            </a:r>
            <a:r>
              <a:rPr lang="es-MX" sz="3100" dirty="0" err="1" smtClean="0"/>
              <a:t>Lc</a:t>
            </a:r>
            <a:r>
              <a:rPr lang="es-MX" sz="3100" dirty="0" smtClean="0"/>
              <a:t> 1,78), </a:t>
            </a:r>
            <a:r>
              <a:rPr lang="es-MX" sz="3100" b="1" dirty="0" smtClean="0"/>
              <a:t>POR LO QUE NO PUEDE QUEDARSE SIN ACTUAR ANTE EL GRITO DE LOS POBRES</a:t>
            </a:r>
            <a:r>
              <a:rPr lang="es-MX" sz="3100" dirty="0" smtClean="0"/>
              <a:t>. </a:t>
            </a:r>
          </a:p>
          <a:p>
            <a:pPr>
              <a:buFont typeface="Wingdings" pitchFamily="2" charset="2"/>
              <a:buChar char="v"/>
            </a:pPr>
            <a:r>
              <a:rPr lang="es-MX" sz="3100" b="1" dirty="0" smtClean="0"/>
              <a:t>TRES TESTIMONIOS DE ENTREGA DECIDIDA, GRATUITA, DE LARGO PLAZO, CON FRAGILIDAD HUMANA PERO CONFIADA Y EFICAZ </a:t>
            </a:r>
            <a:r>
              <a:rPr lang="es-MX" sz="3100" dirty="0" smtClean="0"/>
              <a:t>(Calixto, Petra y Obdulia).</a:t>
            </a:r>
          </a:p>
          <a:p>
            <a:pPr>
              <a:buFont typeface="Wingdings" pitchFamily="2" charset="2"/>
              <a:buChar char="v"/>
            </a:pPr>
            <a:r>
              <a:rPr lang="es-MX" sz="3100" dirty="0"/>
              <a:t> </a:t>
            </a:r>
            <a:r>
              <a:rPr lang="es-MX" sz="3100" b="1" dirty="0" smtClean="0"/>
              <a:t>TRES ASPECTOS A REVISAR DE NUESTRA PRACTICA ECLESIAL CON «LA ALEGRÍA DEL EVANGELIO» DEL PAPA FRANCISCO: LA OPCIÓN Y RESPUESTA ANTE EL GRITO DE LOS POBRES, LAS ESTRUCTURAS PARA UNA IGLESIA DE SALIDA, Y LA MISTICA PARA LA MISIÓN.</a:t>
            </a:r>
          </a:p>
          <a:p>
            <a:pPr>
              <a:buFont typeface="Wingdings" pitchFamily="2" charset="2"/>
              <a:buChar char="v"/>
            </a:pPr>
            <a:endParaRPr lang="es-MX" dirty="0" smtClean="0"/>
          </a:p>
          <a:p>
            <a:pPr marL="0" indent="0">
              <a:buNone/>
            </a:pPr>
            <a:r>
              <a:rPr lang="es-MX" dirty="0" smtClean="0"/>
              <a:t>Esto nos lleva a cuestionar nuestros miedos, prohibiciones, pretextos y justificaciones con los que querríamos «desentendernos o desembarazarnos» del «Grito de Dios en los pobres». ¡Si a pesar de mi situación yo he podido realizarlo!, nos dijo Obdulia… </a:t>
            </a:r>
          </a:p>
        </p:txBody>
      </p:sp>
      <p:sp>
        <p:nvSpPr>
          <p:cNvPr id="4" name="3 CuadroTexto"/>
          <p:cNvSpPr txBox="1"/>
          <p:nvPr/>
        </p:nvSpPr>
        <p:spPr>
          <a:xfrm>
            <a:off x="6732240" y="323945"/>
            <a:ext cx="2088232" cy="584775"/>
          </a:xfrm>
          <a:prstGeom prst="rect">
            <a:avLst/>
          </a:prstGeom>
          <a:noFill/>
        </p:spPr>
        <p:txBody>
          <a:bodyPr wrap="square" rtlCol="0">
            <a:spAutoFit/>
          </a:bodyPr>
          <a:lstStyle/>
          <a:p>
            <a:r>
              <a:rPr lang="es-MX" sz="3200" b="1" dirty="0" smtClean="0"/>
              <a:t>JUZGAR</a:t>
            </a:r>
            <a:endParaRPr lang="es-MX" sz="3200" b="1" dirty="0"/>
          </a:p>
        </p:txBody>
      </p:sp>
    </p:spTree>
    <p:extLst>
      <p:ext uri="{BB962C8B-B14F-4D97-AF65-F5344CB8AC3E}">
        <p14:creationId xmlns:p14="http://schemas.microsoft.com/office/powerpoint/2010/main" val="11723674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62000" y="4572000"/>
            <a:ext cx="7596214" cy="1600200"/>
          </a:xfrm>
        </p:spPr>
        <p:txBody>
          <a:bodyPr>
            <a:normAutofit fontScale="90000"/>
          </a:bodyPr>
          <a:lstStyle/>
          <a:p>
            <a:pPr algn="ctr"/>
            <a:r>
              <a:rPr lang="es-MX" dirty="0" smtClean="0"/>
              <a:t>¡Denles ustedes de comer!</a:t>
            </a:r>
            <a:endParaRPr lang="es-MX" dirty="0"/>
          </a:p>
        </p:txBody>
      </p:sp>
      <p:sp>
        <p:nvSpPr>
          <p:cNvPr id="3" name="2 Marcador de contenido"/>
          <p:cNvSpPr>
            <a:spLocks noGrp="1"/>
          </p:cNvSpPr>
          <p:nvPr>
            <p:ph idx="1"/>
          </p:nvPr>
        </p:nvSpPr>
        <p:spPr>
          <a:xfrm>
            <a:off x="762000" y="714356"/>
            <a:ext cx="8058472" cy="4802876"/>
          </a:xfrm>
        </p:spPr>
        <p:txBody>
          <a:bodyPr>
            <a:normAutofit fontScale="62500" lnSpcReduction="20000"/>
          </a:bodyPr>
          <a:lstStyle/>
          <a:p>
            <a:pPr>
              <a:buNone/>
            </a:pPr>
            <a:r>
              <a:rPr lang="es-MX" dirty="0" smtClean="0"/>
              <a:t>Entonces admitimos “el ineludible imperativo de actuar”, escuchando y resolviendo las necesidades y gritos de los pobres. </a:t>
            </a:r>
            <a:r>
              <a:rPr lang="es-MX" dirty="0"/>
              <a:t>S</a:t>
            </a:r>
            <a:r>
              <a:rPr lang="es-MX" dirty="0" smtClean="0"/>
              <a:t>obre todo…</a:t>
            </a:r>
          </a:p>
          <a:p>
            <a:pPr>
              <a:buNone/>
            </a:pPr>
            <a:endParaRPr lang="es-MX" dirty="0" smtClean="0"/>
          </a:p>
          <a:p>
            <a:pPr>
              <a:buFont typeface="Wingdings" pitchFamily="2" charset="2"/>
              <a:buChar char="v"/>
            </a:pPr>
            <a:r>
              <a:rPr lang="es-MX" sz="3100" b="1" dirty="0" smtClean="0"/>
              <a:t>EN LA VIDA COTIDIANA, EL ENTORNO INMEDIATO Y EN LA BASE</a:t>
            </a:r>
            <a:r>
              <a:rPr lang="es-MX" sz="3100" dirty="0" smtClean="0"/>
              <a:t>: Comunidades de base o nuevo nivel de Iglesia.</a:t>
            </a:r>
          </a:p>
          <a:p>
            <a:pPr>
              <a:buFont typeface="Wingdings" pitchFamily="2" charset="2"/>
              <a:buChar char="v"/>
            </a:pPr>
            <a:r>
              <a:rPr lang="es-MX" sz="3100" dirty="0" smtClean="0"/>
              <a:t> </a:t>
            </a:r>
            <a:r>
              <a:rPr lang="es-MX" sz="3100" b="1" dirty="0" smtClean="0"/>
              <a:t>EN LA RAÍZ, ESTRUCTURA Y SISTEMA ECONÓMICO-SOCIAL. DE MANERA AMPLIA, TRANSVERSAL, ECLESIAL Y ECUMÉNICA</a:t>
            </a:r>
            <a:r>
              <a:rPr lang="es-MX" sz="3100" dirty="0" smtClean="0"/>
              <a:t>: Como parroquia, vicaria, diócesis, región, país y mundo entero.</a:t>
            </a:r>
          </a:p>
          <a:p>
            <a:pPr>
              <a:buFont typeface="Wingdings" pitchFamily="2" charset="2"/>
              <a:buChar char="v"/>
            </a:pPr>
            <a:r>
              <a:rPr lang="es-MX" sz="3100" dirty="0" smtClean="0"/>
              <a:t> </a:t>
            </a:r>
            <a:r>
              <a:rPr lang="es-MX" sz="3100" b="1" dirty="0" smtClean="0"/>
              <a:t>SIN SER ASISTENCIAL, SINO DE MANERA ORGANIZADA, AUTOGESTIVA, LIBRE, SOLIDARIA, JUSTA Y EFECTIVA </a:t>
            </a:r>
            <a:r>
              <a:rPr lang="es-MX" sz="3100" dirty="0" smtClean="0"/>
              <a:t>(Mc 6, 37-44).</a:t>
            </a:r>
          </a:p>
          <a:p>
            <a:pPr>
              <a:buFont typeface="Wingdings" pitchFamily="2" charset="2"/>
              <a:buChar char="v"/>
            </a:pPr>
            <a:r>
              <a:rPr lang="es-MX" sz="3100" dirty="0" smtClean="0"/>
              <a:t> </a:t>
            </a:r>
            <a:r>
              <a:rPr lang="es-MX" sz="3100" b="1" dirty="0" smtClean="0"/>
              <a:t>CONVIRTIÉNDONOS </a:t>
            </a:r>
            <a:r>
              <a:rPr lang="es-MX" sz="3100" b="1" dirty="0" smtClean="0"/>
              <a:t>EN PUEBLO Y CONSTRUYENDO UN AMPLIO PUEBLO DE PAZ, JUSTICIA Y FRATERNIDAD </a:t>
            </a:r>
            <a:r>
              <a:rPr lang="es-MX" sz="3100" dirty="0" smtClean="0"/>
              <a:t>(</a:t>
            </a:r>
            <a:r>
              <a:rPr lang="es-MX" sz="3100" dirty="0" err="1" smtClean="0"/>
              <a:t>Evangelii</a:t>
            </a:r>
            <a:r>
              <a:rPr lang="es-MX" sz="3100" dirty="0" smtClean="0"/>
              <a:t> </a:t>
            </a:r>
            <a:r>
              <a:rPr lang="es-MX" sz="3100" dirty="0" err="1" smtClean="0"/>
              <a:t>Gaudium</a:t>
            </a:r>
            <a:r>
              <a:rPr lang="es-MX" sz="3100" dirty="0" smtClean="0"/>
              <a:t> 220-221).</a:t>
            </a:r>
          </a:p>
          <a:p>
            <a:pPr>
              <a:buFont typeface="Wingdings" pitchFamily="2" charset="2"/>
              <a:buChar char="v"/>
            </a:pPr>
            <a:endParaRPr lang="es-MX" dirty="0" smtClean="0"/>
          </a:p>
          <a:p>
            <a:pPr marL="0" indent="0">
              <a:buNone/>
            </a:pPr>
            <a:r>
              <a:rPr lang="es-MX" dirty="0" smtClean="0"/>
              <a:t>En el seguimiento de Jesucristo que nos alienta diciendo “Mi Padre trabaja siempre, a pesar de las prohibiciones humanas, por eso yo también trabajo” (</a:t>
            </a:r>
            <a:r>
              <a:rPr lang="es-MX" dirty="0" err="1" smtClean="0"/>
              <a:t>Jn</a:t>
            </a:r>
            <a:r>
              <a:rPr lang="es-MX" dirty="0" smtClean="0"/>
              <a:t> 5,17). Guardando en la memoria que seremos juzgados o salvados por lo que “hacemos” ante el grito de los pobres y no por las verdades que confesemos (Mt 25). Y esto mismo nos hará vivir dichosos (</a:t>
            </a:r>
            <a:r>
              <a:rPr lang="es-MX" dirty="0" err="1" smtClean="0"/>
              <a:t>Lc</a:t>
            </a:r>
            <a:r>
              <a:rPr lang="es-MX" dirty="0" smtClean="0"/>
              <a:t> 6, 20ss), mediante una fe «bien viva» (</a:t>
            </a:r>
            <a:r>
              <a:rPr lang="es-MX" dirty="0" err="1" smtClean="0"/>
              <a:t>Sant</a:t>
            </a:r>
            <a:r>
              <a:rPr lang="es-MX" dirty="0" smtClean="0"/>
              <a:t> 2,14ss).</a:t>
            </a:r>
          </a:p>
        </p:txBody>
      </p:sp>
      <p:sp>
        <p:nvSpPr>
          <p:cNvPr id="4" name="3 CuadroTexto"/>
          <p:cNvSpPr txBox="1"/>
          <p:nvPr/>
        </p:nvSpPr>
        <p:spPr>
          <a:xfrm>
            <a:off x="6588224" y="323945"/>
            <a:ext cx="2232248" cy="584775"/>
          </a:xfrm>
          <a:prstGeom prst="rect">
            <a:avLst/>
          </a:prstGeom>
          <a:noFill/>
        </p:spPr>
        <p:txBody>
          <a:bodyPr wrap="square" rtlCol="0">
            <a:spAutoFit/>
          </a:bodyPr>
          <a:lstStyle/>
          <a:p>
            <a:r>
              <a:rPr lang="es-MX" sz="3200" b="1" dirty="0" smtClean="0"/>
              <a:t>ACTUAR 1</a:t>
            </a:r>
            <a:endParaRPr lang="es-MX" sz="3200" b="1" dirty="0"/>
          </a:p>
        </p:txBody>
      </p:sp>
    </p:spTree>
    <p:extLst>
      <p:ext uri="{BB962C8B-B14F-4D97-AF65-F5344CB8AC3E}">
        <p14:creationId xmlns:p14="http://schemas.microsoft.com/office/powerpoint/2010/main" val="15971140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txBox="1">
            <a:spLocks/>
          </p:cNvSpPr>
          <p:nvPr/>
        </p:nvSpPr>
        <p:spPr>
          <a:xfrm>
            <a:off x="323528" y="4572000"/>
            <a:ext cx="8568952" cy="1600200"/>
          </a:xfrm>
          <a:prstGeom prst="rect">
            <a:avLst/>
          </a:prstGeom>
        </p:spPr>
        <p:txBody>
          <a:bodyPr vert="horz" lIns="91440" tIns="45720" rIns="91440" bIns="45720" rtlCol="0" anchor="b" anchorCtr="0">
            <a:normAutofit fontScale="97500"/>
          </a:bodyPr>
          <a:lst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s-MX" dirty="0" smtClean="0"/>
              <a:t>¡Una Iglesia Orquesta!</a:t>
            </a:r>
            <a:endParaRPr lang="es-MX" dirty="0"/>
          </a:p>
        </p:txBody>
      </p:sp>
      <p:sp>
        <p:nvSpPr>
          <p:cNvPr id="6" name="2 Marcador de contenido"/>
          <p:cNvSpPr txBox="1">
            <a:spLocks/>
          </p:cNvSpPr>
          <p:nvPr/>
        </p:nvSpPr>
        <p:spPr>
          <a:xfrm>
            <a:off x="611560" y="688339"/>
            <a:ext cx="8280920" cy="4683761"/>
          </a:xfrm>
          <a:prstGeom prst="rect">
            <a:avLst/>
          </a:prstGeom>
        </p:spPr>
        <p:txBody>
          <a:bodyPr vert="horz" lIns="91440" tIns="45720" rIns="91440" bIns="45720" rtlCol="0" anchor="ctr" anchorCtr="0">
            <a:normAutofit fontScale="62500" lnSpcReduction="20000"/>
          </a:bodyPr>
          <a:lst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a:lstStyle>
          <a:p>
            <a:pPr marL="0" indent="0">
              <a:buFont typeface="Arial" pitchFamily="34" charset="0"/>
              <a:buNone/>
            </a:pPr>
            <a:r>
              <a:rPr lang="es-MX" dirty="0" smtClean="0"/>
              <a:t>Con el compromiso de promover que nuestra Diócesis sea Una Iglesia de Salida, con Rostro Laical, que Vaya a las Periferias y que Tenga en su Corazón a los Pobres, vimos que tendríamos que cambiar…</a:t>
            </a:r>
          </a:p>
          <a:p>
            <a:pPr>
              <a:buFont typeface="Arial" pitchFamily="34" charset="0"/>
              <a:buNone/>
            </a:pPr>
            <a:endParaRPr lang="es-MX" dirty="0" smtClean="0"/>
          </a:p>
          <a:p>
            <a:pPr>
              <a:buFont typeface="Wingdings" pitchFamily="2" charset="2"/>
              <a:buChar char="v"/>
            </a:pPr>
            <a:r>
              <a:rPr lang="es-MX" sz="3100" b="1" dirty="0" smtClean="0"/>
              <a:t>ACTITUDES, como el miedo, conformismo y dependencia; individualismo,  comodidad y apatía; revanchismo entre agentes y </a:t>
            </a:r>
            <a:r>
              <a:rPr lang="es-MX" sz="3100" b="1" dirty="0" err="1" smtClean="0"/>
              <a:t>medallismo</a:t>
            </a:r>
            <a:r>
              <a:rPr lang="es-MX" sz="3100" b="1" dirty="0" smtClean="0"/>
              <a:t>.</a:t>
            </a:r>
            <a:endParaRPr lang="es-MX" sz="3100" dirty="0" smtClean="0"/>
          </a:p>
          <a:p>
            <a:pPr>
              <a:buFont typeface="Wingdings" pitchFamily="2" charset="2"/>
              <a:buChar char="v"/>
            </a:pPr>
            <a:r>
              <a:rPr lang="es-MX" sz="3100" dirty="0" smtClean="0"/>
              <a:t> </a:t>
            </a:r>
            <a:r>
              <a:rPr lang="es-MX" sz="3100" b="1" dirty="0" smtClean="0"/>
              <a:t>PROMOVER ACCIONES, como resolver de manera comunitaria, organizada e inmediata las necesidades de la vida cotidiana y vecinal; organizaciones alternativas; campañas contra la violencia, promoción de los jóvenes y economía solidaria; de la catequesis </a:t>
            </a:r>
            <a:r>
              <a:rPr lang="es-MX" sz="3100" b="1" dirty="0" err="1" smtClean="0"/>
              <a:t>sacramentalista</a:t>
            </a:r>
            <a:r>
              <a:rPr lang="es-MX" sz="3100" b="1" dirty="0" smtClean="0"/>
              <a:t> a la de Iniciación Cristiana y la Iglesia en la Base.</a:t>
            </a:r>
            <a:endParaRPr lang="es-MX" sz="3100" dirty="0" smtClean="0"/>
          </a:p>
          <a:p>
            <a:pPr>
              <a:buFont typeface="Wingdings" pitchFamily="2" charset="2"/>
              <a:buChar char="v"/>
            </a:pPr>
            <a:r>
              <a:rPr lang="es-MX" sz="3100" dirty="0" smtClean="0"/>
              <a:t> </a:t>
            </a:r>
            <a:r>
              <a:rPr lang="es-MX" sz="3100" b="1" dirty="0" smtClean="0"/>
              <a:t>CAMBIAR O PROMOVER ESTRUCTURAS con  dinámicos Equipos, Consejos y Asambleas; recreando la parroquia como comunidad de comunidades, las vicarias con sus zonas, la diócesis y toma de decisiones, el seminario con jóvenes de iniciativa, el PROCALA para alentar la formación integral, misionera y de base.</a:t>
            </a:r>
          </a:p>
          <a:p>
            <a:pPr>
              <a:buFont typeface="Wingdings" pitchFamily="2" charset="2"/>
              <a:buChar char="v"/>
            </a:pPr>
            <a:endParaRPr lang="es-MX" b="1" dirty="0" smtClean="0"/>
          </a:p>
          <a:p>
            <a:pPr marL="0" indent="0">
              <a:buNone/>
            </a:pPr>
            <a:r>
              <a:rPr lang="es-MX" dirty="0" smtClean="0"/>
              <a:t>En el marco del 4° Plan Diocesano de Pastoral, con sus prioridades (núm. 115ss). Como dijo el P. </a:t>
            </a:r>
            <a:r>
              <a:rPr lang="es-MX" dirty="0" err="1" smtClean="0"/>
              <a:t>Urteaga</a:t>
            </a:r>
            <a:r>
              <a:rPr lang="es-MX" dirty="0" smtClean="0"/>
              <a:t>, con la armonía y sinfonía –unidad en la diferencia- de… </a:t>
            </a:r>
          </a:p>
        </p:txBody>
      </p:sp>
      <p:sp>
        <p:nvSpPr>
          <p:cNvPr id="7" name="6 CuadroTexto"/>
          <p:cNvSpPr txBox="1"/>
          <p:nvPr/>
        </p:nvSpPr>
        <p:spPr>
          <a:xfrm>
            <a:off x="6444208" y="323945"/>
            <a:ext cx="2232248" cy="584775"/>
          </a:xfrm>
          <a:prstGeom prst="rect">
            <a:avLst/>
          </a:prstGeom>
          <a:noFill/>
        </p:spPr>
        <p:txBody>
          <a:bodyPr wrap="square" rtlCol="0">
            <a:spAutoFit/>
          </a:bodyPr>
          <a:lstStyle/>
          <a:p>
            <a:r>
              <a:rPr lang="es-MX" sz="3200" b="1" dirty="0" smtClean="0"/>
              <a:t>ACTUAR 2</a:t>
            </a:r>
            <a:endParaRPr lang="es-MX" sz="3200" b="1" dirty="0"/>
          </a:p>
        </p:txBody>
      </p:sp>
    </p:spTree>
    <p:extLst>
      <p:ext uri="{BB962C8B-B14F-4D97-AF65-F5344CB8AC3E}">
        <p14:creationId xmlns:p14="http://schemas.microsoft.com/office/powerpoint/2010/main" val="28893916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62000" y="4572000"/>
            <a:ext cx="7482408" cy="1600200"/>
          </a:xfrm>
        </p:spPr>
        <p:txBody>
          <a:bodyPr>
            <a:normAutofit/>
          </a:bodyPr>
          <a:lstStyle/>
          <a:p>
            <a:pPr algn="ctr"/>
            <a:r>
              <a:rPr lang="es-MX" dirty="0" smtClean="0"/>
              <a:t>Mensaje final</a:t>
            </a:r>
            <a:endParaRPr lang="es-MX" dirty="0"/>
          </a:p>
        </p:txBody>
      </p:sp>
      <p:sp>
        <p:nvSpPr>
          <p:cNvPr id="3" name="2 Marcador de contenido"/>
          <p:cNvSpPr>
            <a:spLocks noGrp="1"/>
          </p:cNvSpPr>
          <p:nvPr>
            <p:ph idx="1"/>
          </p:nvPr>
        </p:nvSpPr>
        <p:spPr>
          <a:xfrm>
            <a:off x="762000" y="476672"/>
            <a:ext cx="7986464" cy="4896544"/>
          </a:xfrm>
        </p:spPr>
        <p:txBody>
          <a:bodyPr>
            <a:normAutofit lnSpcReduction="10000"/>
          </a:bodyPr>
          <a:lstStyle/>
          <a:p>
            <a:pPr marL="0" indent="0">
              <a:buNone/>
            </a:pPr>
            <a:r>
              <a:rPr lang="es-MX" dirty="0"/>
              <a:t>Queremos comunicarles que en este encuentro fraterno el Espíritu Santo nos ha invitado a escuchar los clamores de nuestro pueblo, y en ellos descubrir los gritos de Dios que nos pide que los escuchemos y aceptemos la invitación a la Misión de comunicar el gozo del Evangelio, y a ser una Iglesia en salida hacia los alejados: los pobres, los jóvenes, los migrantes, los </a:t>
            </a:r>
            <a:r>
              <a:rPr lang="es-MX" dirty="0" smtClean="0"/>
              <a:t>desempleados…</a:t>
            </a:r>
          </a:p>
          <a:p>
            <a:pPr marL="0" indent="0">
              <a:buNone/>
            </a:pPr>
            <a:r>
              <a:rPr lang="es-MX" dirty="0"/>
              <a:t>Regresamos a nuestras comunidades conscientes de que fuimos convocados por el Espíritu de Dios, que siempre está presente en el nacimiento de una cosa nueva, como estuvo en el momento de la Creación y en Pentecostés que nos impulsa a ver el futuro con los ojos de Dios llenos de esperanza y de actitud de renovación personal y </a:t>
            </a:r>
            <a:r>
              <a:rPr lang="es-MX" dirty="0" smtClean="0"/>
              <a:t>comunitaria…</a:t>
            </a:r>
            <a:endParaRPr lang="es-MX" dirty="0"/>
          </a:p>
        </p:txBody>
      </p:sp>
    </p:spTree>
    <p:extLst>
      <p:ext uri="{BB962C8B-B14F-4D97-AF65-F5344CB8AC3E}">
        <p14:creationId xmlns:p14="http://schemas.microsoft.com/office/powerpoint/2010/main" val="389992014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321</TotalTime>
  <Words>965</Words>
  <Application>Microsoft Office PowerPoint</Application>
  <PresentationFormat>Presentación en pantalla (4:3)</PresentationFormat>
  <Paragraphs>55</Paragraphs>
  <Slides>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7</vt:i4>
      </vt:variant>
    </vt:vector>
  </HeadingPairs>
  <TitlesOfParts>
    <vt:vector size="12" baseType="lpstr">
      <vt:lpstr>Arial</vt:lpstr>
      <vt:lpstr>Impact</vt:lpstr>
      <vt:lpstr>Times New Roman</vt:lpstr>
      <vt:lpstr>Wingdings</vt:lpstr>
      <vt:lpstr>NewsPrint</vt:lpstr>
      <vt:lpstr>BREVE CRÓNICA EXPOSITIVA</vt:lpstr>
      <vt:lpstr>Oración de Apertura</vt:lpstr>
      <vt:lpstr>Pastoral lejos de los alejados</vt:lpstr>
      <vt:lpstr>¿Tú no puedes hacer nada?</vt:lpstr>
      <vt:lpstr>¡Denles ustedes de comer!</vt:lpstr>
      <vt:lpstr>Presentación de PowerPoint</vt:lpstr>
      <vt:lpstr>Mensaje final</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Aspectos Significativos que enlazan para el actuar</dc:title>
  <dc:creator>Martín</dc:creator>
  <cp:lastModifiedBy>LORENZO</cp:lastModifiedBy>
  <cp:revision>39</cp:revision>
  <dcterms:created xsi:type="dcterms:W3CDTF">2014-02-27T13:55:23Z</dcterms:created>
  <dcterms:modified xsi:type="dcterms:W3CDTF">2014-03-07T06:10:15Z</dcterms:modified>
</cp:coreProperties>
</file>