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9" r:id="rId1"/>
  </p:sldMasterIdLst>
  <p:notesMasterIdLst>
    <p:notesMasterId r:id="rId26"/>
  </p:notesMasterIdLst>
  <p:sldIdLst>
    <p:sldId id="257" r:id="rId2"/>
    <p:sldId id="286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71" r:id="rId11"/>
    <p:sldId id="272" r:id="rId12"/>
    <p:sldId id="275" r:id="rId13"/>
    <p:sldId id="276" r:id="rId14"/>
    <p:sldId id="277" r:id="rId15"/>
    <p:sldId id="282" r:id="rId16"/>
    <p:sldId id="283" r:id="rId17"/>
    <p:sldId id="284" r:id="rId18"/>
    <p:sldId id="285" r:id="rId19"/>
    <p:sldId id="278" r:id="rId20"/>
    <p:sldId id="279" r:id="rId21"/>
    <p:sldId id="280" r:id="rId22"/>
    <p:sldId id="281" r:id="rId23"/>
    <p:sldId id="269" r:id="rId24"/>
    <p:sldId id="270" r:id="rId2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694CF-35B8-204F-95FF-F53B8AF81EE6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C78520-9788-2B47-ABD1-147333BB6DC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2066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285FB7-EE7F-E543-A7DF-96D9B4A0774C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9255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62CABC6-C20C-D742-A77D-4B7DDB1309F2}" type="datetimeFigureOut">
              <a:rPr lang="es-ES" smtClean="0"/>
              <a:t>25/02/2014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31CA4CF-CD0B-A944-9A14-F8C3DD89ED9A}" type="slidenum">
              <a:rPr lang="es-ES" smtClean="0"/>
              <a:t>‹Nº›</a:t>
            </a:fld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04856" cy="1914144"/>
          </a:xfrm>
        </p:spPr>
        <p:txBody>
          <a:bodyPr>
            <a:noAutofit/>
          </a:bodyPr>
          <a:lstStyle/>
          <a:p>
            <a:pPr algn="ctr"/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Un año del regreso del PRI,</a:t>
            </a:r>
            <a:br>
              <a:rPr lang="es-ES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es-ES" dirty="0" smtClean="0">
                <a:solidFill>
                  <a:schemeClr val="bg2">
                    <a:lumMod val="10000"/>
                  </a:schemeClr>
                </a:solidFill>
              </a:rPr>
              <a:t>Continuidad neoliberal, restauración autoritaria y el Sur de Jalisco</a:t>
            </a:r>
            <a:endParaRPr lang="es-E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67544" y="4365104"/>
            <a:ext cx="7128792" cy="1499616"/>
          </a:xfrm>
        </p:spPr>
        <p:txBody>
          <a:bodyPr>
            <a:normAutofit lnSpcReduction="10000"/>
          </a:bodyPr>
          <a:lstStyle/>
          <a:p>
            <a:pPr algn="r"/>
            <a:r>
              <a:rPr lang="es-MX" sz="2800" dirty="0" smtClean="0">
                <a:solidFill>
                  <a:schemeClr val="tx1"/>
                </a:solidFill>
              </a:rPr>
              <a:t>Jorge Rocha</a:t>
            </a:r>
          </a:p>
          <a:p>
            <a:pPr algn="r"/>
            <a:r>
              <a:rPr lang="es-MX" sz="2800" dirty="0" smtClean="0">
                <a:solidFill>
                  <a:schemeClr val="tx1"/>
                </a:solidFill>
              </a:rPr>
              <a:t>ITESO</a:t>
            </a:r>
          </a:p>
          <a:p>
            <a:pPr algn="r"/>
            <a:r>
              <a:rPr lang="es-MX" sz="2800" dirty="0" smtClean="0">
                <a:solidFill>
                  <a:schemeClr val="tx1"/>
                </a:solidFill>
              </a:rPr>
              <a:t>25 de febrero de 2014, Sayula, Jalisco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42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108320"/>
            <a:ext cx="8229600" cy="1112346"/>
          </a:xfrm>
        </p:spPr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Pobreza en el Sur de Jalisco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24719" r="-24719"/>
          <a:stretch>
            <a:fillRect/>
          </a:stretch>
        </p:blipFill>
        <p:spPr>
          <a:xfrm>
            <a:off x="-1566954" y="1105198"/>
            <a:ext cx="12370687" cy="555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000000"/>
                </a:solidFill>
              </a:rPr>
              <a:t>Derechos sociales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9775" y="1591056"/>
            <a:ext cx="7662864" cy="444620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i="1" dirty="0"/>
              <a:t>Derecho a la educación</a:t>
            </a:r>
          </a:p>
          <a:p>
            <a:pPr>
              <a:lnSpc>
                <a:spcPct val="90000"/>
              </a:lnSpc>
            </a:pPr>
            <a:r>
              <a:rPr lang="es-ES" sz="2400" dirty="0"/>
              <a:t>La encuesta arrojó que sólo el 29% de los entrevistados logró concluir la primaria, el 28% la secundaria y sólo un 20% ha tenido acceso a la educación superior. </a:t>
            </a:r>
            <a:endParaRPr lang="es-ES" sz="2400" dirty="0" smtClean="0"/>
          </a:p>
          <a:p>
            <a:pPr marL="609600" indent="-609600">
              <a:lnSpc>
                <a:spcPct val="90000"/>
              </a:lnSpc>
            </a:pPr>
            <a:endParaRPr lang="es-ES" sz="2400" dirty="0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i="1" dirty="0"/>
              <a:t>Derecho a la </a:t>
            </a:r>
            <a:r>
              <a:rPr lang="es-ES" i="1" dirty="0" smtClean="0"/>
              <a:t>salud</a:t>
            </a:r>
            <a:r>
              <a:rPr lang="es-ES" dirty="0" smtClean="0"/>
              <a:t>. </a:t>
            </a:r>
          </a:p>
          <a:p>
            <a:pPr>
              <a:lnSpc>
                <a:spcPct val="90000"/>
              </a:lnSpc>
            </a:pPr>
            <a:r>
              <a:rPr lang="es-ES" dirty="0" smtClean="0"/>
              <a:t>El </a:t>
            </a:r>
            <a:r>
              <a:rPr lang="es-ES" dirty="0"/>
              <a:t>22% de la población de esta región no tiene acceso a ningún tipo de servicios de salud. En contra parte el 4% paga algún tipo de seguro privado. De la población que si tiene acceso a estos servicios, el 39% acude al Instituto Mexicano del Seguro Social (IMSS), el 8% esta afiliado al Instituto de Seguridad y Servicios Sociales de los Trabajadores del Estado (ISSSTE) y el 38% se atiende en los servicios municipales, ya sea en la Secretaria de Salud o en el Seguro Popular. </a:t>
            </a:r>
          </a:p>
          <a:p>
            <a:pPr marL="609600" indent="-609600">
              <a:lnSpc>
                <a:spcPct val="90000"/>
              </a:lnSpc>
            </a:pP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47902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Derechos sociales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9775" y="1977226"/>
            <a:ext cx="7662864" cy="40600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i="1" dirty="0"/>
              <a:t>Derecho a un trabajo digno</a:t>
            </a:r>
          </a:p>
          <a:p>
            <a:pPr marL="609600" indent="-609600">
              <a:lnSpc>
                <a:spcPct val="90000"/>
              </a:lnSpc>
            </a:pPr>
            <a:r>
              <a:rPr lang="es-ES" sz="2400" dirty="0"/>
              <a:t>En lo que concierne a este derecho, el 70% de los entrevistados son asalariados y el 24% tienen negocios propios. El 67% recibe entre 100 y 1,000 pesos a la semana, el 16% gana menos de 100 pesos en el mismo periodo. El 83% de los encuestados percibe entre cero y tres salarios mínimos y el 60% trabaja de 40 a 50 horas por semana. En cuanto a la migración, el 78% de los entrevistados tiene al menos un pariente que migró a los Estados Unidos y el 27% señalo que ha salido de su localidad, al menos una vez, para encontrar trabajo. </a:t>
            </a:r>
          </a:p>
        </p:txBody>
      </p:sp>
    </p:spTree>
    <p:extLst>
      <p:ext uri="{BB962C8B-B14F-4D97-AF65-F5344CB8AC3E}">
        <p14:creationId xmlns:p14="http://schemas.microsoft.com/office/powerpoint/2010/main" val="64313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Seguridad y violencia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9775" y="2121902"/>
            <a:ext cx="7662864" cy="391536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s-ES" sz="2300" i="1" dirty="0"/>
              <a:t>Derecho a la igualdad y la no discriminación</a:t>
            </a:r>
          </a:p>
          <a:p>
            <a:pPr marL="609600" indent="-609600">
              <a:lnSpc>
                <a:spcPct val="80000"/>
              </a:lnSpc>
            </a:pPr>
            <a:r>
              <a:rPr lang="es-ES" sz="2300" dirty="0"/>
              <a:t>En este apartado se indagó sobre cuestiones de género. El 55% de las mujeres consideran que son discriminadas, mientras que casi el 40% de los hombres consideran que hay discriminación hacia a las mujeres. Esta discriminación se traduce en situaciones de desventaja como: remuneración por el trabajo baja (55%), desempleo (52%), no valoración de su contribución social (31%), acoso sexual (29%) y no acceder a puestos de responsabilidad (26%).</a:t>
            </a:r>
          </a:p>
          <a:p>
            <a:pPr marL="609600" indent="-609600">
              <a:lnSpc>
                <a:spcPct val="80000"/>
              </a:lnSpc>
            </a:pPr>
            <a:r>
              <a:rPr lang="es-ES" sz="2300" dirty="0"/>
              <a:t>Otro de los resultados que resultan reveladores es que el 70% de los entrevistados afirma que existe violencia intrafamiliar. La modalidad más generalizada es la violencia física. </a:t>
            </a:r>
          </a:p>
        </p:txBody>
      </p:sp>
    </p:spTree>
    <p:extLst>
      <p:ext uri="{BB962C8B-B14F-4D97-AF65-F5344CB8AC3E}">
        <p14:creationId xmlns:p14="http://schemas.microsoft.com/office/powerpoint/2010/main" val="3217390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3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Seguridad y violencia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39775" y="2041526"/>
            <a:ext cx="7662864" cy="3995737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s-ES" sz="2400" i="1" dirty="0"/>
              <a:t>Derecho a la seguridad</a:t>
            </a:r>
          </a:p>
          <a:p>
            <a:pPr marL="609600" indent="-609600">
              <a:lnSpc>
                <a:spcPct val="90000"/>
              </a:lnSpc>
            </a:pPr>
            <a:r>
              <a:rPr lang="es-ES" sz="2400" dirty="0"/>
              <a:t>De las respuestas obtenidas el 54% de los habitantes de esta región califican su entorno entre inseguro y muy inseguro. Las poblaciones que más expresan esta percepción en orden de importancia son Zapotlán el Grande, Tuxpan, Sayula, </a:t>
            </a:r>
            <a:r>
              <a:rPr lang="es-ES" sz="2400" dirty="0" err="1"/>
              <a:t>Zapotiltic</a:t>
            </a:r>
            <a:r>
              <a:rPr lang="es-ES" sz="2400" dirty="0"/>
              <a:t> y </a:t>
            </a:r>
            <a:r>
              <a:rPr lang="es-ES" sz="2400" dirty="0" err="1"/>
              <a:t>Zaocoalco</a:t>
            </a:r>
            <a:r>
              <a:rPr lang="es-ES" sz="2400" dirty="0"/>
              <a:t> de Torres. En cuanto al desempeño de las policías el 40% de los pobladores expresa que las corporaciones policíacas incumplen sus responsabilidades y labores básicas, el 53% expresó que conoce casos de tortura y el 76% plantea que la policía es corrupta.</a:t>
            </a:r>
          </a:p>
        </p:txBody>
      </p:sp>
    </p:spTree>
    <p:extLst>
      <p:ext uri="{BB962C8B-B14F-4D97-AF65-F5344CB8AC3E}">
        <p14:creationId xmlns:p14="http://schemas.microsoft.com/office/powerpoint/2010/main" val="144854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153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72067" y="2054068"/>
            <a:ext cx="7408333" cy="4072095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es-ES" i="1" dirty="0"/>
              <a:t>Derecho al agua</a:t>
            </a:r>
          </a:p>
          <a:p>
            <a:pPr marL="609600" indent="-609600"/>
            <a:r>
              <a:rPr lang="es-ES" dirty="0"/>
              <a:t>De los entrevistados el 52% afirma que hay escasez de agua en la región. Los municipios que más sufren esta situación son: Tuxpan, Zapotlán el Grande, </a:t>
            </a:r>
            <a:r>
              <a:rPr lang="es-ES" dirty="0" err="1"/>
              <a:t>Zapotiltic</a:t>
            </a:r>
            <a:r>
              <a:rPr lang="es-ES" dirty="0"/>
              <a:t>, </a:t>
            </a:r>
            <a:r>
              <a:rPr lang="es-ES" dirty="0" err="1"/>
              <a:t>Tolimán</a:t>
            </a:r>
            <a:r>
              <a:rPr lang="es-ES" dirty="0"/>
              <a:t>, </a:t>
            </a:r>
            <a:r>
              <a:rPr lang="es-ES" dirty="0" err="1"/>
              <a:t>Techaluta</a:t>
            </a:r>
            <a:r>
              <a:rPr lang="es-ES" dirty="0"/>
              <a:t>, </a:t>
            </a:r>
            <a:r>
              <a:rPr lang="es-ES" dirty="0" err="1"/>
              <a:t>Amacueca</a:t>
            </a:r>
            <a:r>
              <a:rPr lang="es-ES" dirty="0"/>
              <a:t>, Atemajac y Zapotitlán. Además de la escasez, el 45% de los encuestados expresó que el pago por el servicio de agua es caro o muy caro. </a:t>
            </a:r>
          </a:p>
          <a:p>
            <a:r>
              <a:rPr lang="es-ES" dirty="0" smtClean="0"/>
              <a:t>Sobre explotación de acuíferos en el Sur de Jalisco.</a:t>
            </a:r>
            <a:endParaRPr lang="es-E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chemeClr val="tx1"/>
                </a:solidFill>
              </a:rPr>
              <a:t>Ecología y medio ambiente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7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872067" y="2101109"/>
            <a:ext cx="7408333" cy="4123816"/>
          </a:xfr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Se mantiene el modelo del </a:t>
            </a:r>
            <a:r>
              <a:rPr lang="es-ES" sz="2800" i="1" dirty="0" err="1" smtClean="0"/>
              <a:t>agrobusines</a:t>
            </a:r>
            <a:r>
              <a:rPr lang="es-ES" sz="2800" dirty="0" smtClean="0"/>
              <a:t>: empresas agroexportadoras en pocas manos, con fuertes impactos ambientales por la utilización de agroquímicos y el deterioro del modelo de familias campesinas. No hay distribución de la riqueza.</a:t>
            </a:r>
          </a:p>
          <a:p>
            <a:r>
              <a:rPr lang="es-ES" sz="2800" dirty="0" smtClean="0"/>
              <a:t>La región ha pasado por la siembra de monocultivos de jitomate, </a:t>
            </a:r>
            <a:r>
              <a:rPr lang="es-ES" sz="2800" dirty="0" err="1" smtClean="0"/>
              <a:t>berries</a:t>
            </a:r>
            <a:r>
              <a:rPr lang="es-ES" sz="2800" dirty="0" smtClean="0"/>
              <a:t>, agave, papa, aguacate, caña de azúcar.</a:t>
            </a:r>
          </a:p>
          <a:p>
            <a:r>
              <a:rPr lang="es-ES" sz="2800" dirty="0" smtClean="0"/>
              <a:t>Problema de jornaleros indígenas migrantes.</a:t>
            </a:r>
            <a:endParaRPr lang="es-ES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Ecología y medio ambiente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53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-3703" b="-3703"/>
          <a:stretch>
            <a:fillRect/>
          </a:stretch>
        </p:blipFill>
        <p:spPr>
          <a:xfrm>
            <a:off x="257562" y="2038388"/>
            <a:ext cx="8775366" cy="408777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Ecología y medio ambiente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3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t="-162030" b="-162030"/>
          <a:stretch>
            <a:fillRect/>
          </a:stretch>
        </p:blipFill>
        <p:spPr>
          <a:xfrm>
            <a:off x="872067" y="3272367"/>
            <a:ext cx="7408333" cy="285379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Ecología y medio ambiente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66" y="3272367"/>
            <a:ext cx="7408333" cy="10160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67" y="2078567"/>
            <a:ext cx="7408333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7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Elecciones 2003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4" name="Marcador de contenido 3" descr="F:\MAPAS JALISCO\Jalisco 2003.jpg"/>
          <p:cNvPicPr>
            <a:picLocks noGrp="1"/>
          </p:cNvPicPr>
          <p:nvPr>
            <p:ph idx="4294967295"/>
          </p:nvPr>
        </p:nvPicPr>
        <p:blipFill>
          <a:blip r:embed="rId2" cstate="print"/>
          <a:srcRect l="-33087" r="-33087"/>
          <a:stretch>
            <a:fillRect/>
          </a:stretch>
        </p:blipFill>
        <p:spPr bwMode="auto">
          <a:xfrm>
            <a:off x="-546630" y="1873941"/>
            <a:ext cx="10466363" cy="4438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3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40243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Elecciones 2006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4" name="Imagen 3" descr="F:\MAPAS JALISCO\Jalisco 2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880" y="1713298"/>
            <a:ext cx="6704260" cy="46532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414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Elecciones 2009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39775" y="2770094"/>
            <a:ext cx="7662864" cy="3267169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pic>
        <p:nvPicPr>
          <p:cNvPr id="4" name="Imagen 3" descr="F:\MAPAS JALISCO\Jalisco 2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719" y="1896851"/>
            <a:ext cx="7218735" cy="46617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44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0000"/>
                </a:solidFill>
              </a:rPr>
              <a:t>Elecciones 2012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724098" y="2456496"/>
            <a:ext cx="7662864" cy="3267169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pic>
        <p:nvPicPr>
          <p:cNvPr id="4" name="Imagen 3" descr="F:\MAPAS JALISCO\Jalisco 20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3647" y="1848626"/>
            <a:ext cx="6929343" cy="4529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004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268760"/>
            <a:ext cx="7488832" cy="511256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s-ES" dirty="0" smtClean="0"/>
              <a:t>El Papa Francisco con la consigna de reestructurar la Curia Vaticana y atacar la corrupción (pederastia).</a:t>
            </a:r>
          </a:p>
          <a:p>
            <a:r>
              <a:rPr lang="es-ES" dirty="0" smtClean="0"/>
              <a:t>Reconocimiento de la teología de la liberación como una corriente de pensamiento relevante en América Latina.</a:t>
            </a:r>
          </a:p>
          <a:p>
            <a:r>
              <a:rPr lang="es-ES" dirty="0" smtClean="0"/>
              <a:t>El Papa Francisco se ubica como carismático y en las coordenadas de izquierda (social) y conservador (moral).</a:t>
            </a:r>
          </a:p>
          <a:p>
            <a:r>
              <a:rPr lang="es-ES" dirty="0" smtClean="0"/>
              <a:t>Un aspecto clave es qué tipo de Obispos nombrará (hay esperanzas).</a:t>
            </a:r>
          </a:p>
          <a:p>
            <a:r>
              <a:rPr lang="es-ES" dirty="0" smtClean="0"/>
              <a:t>Las vertientes conservadoras están muy “nerviosas” con este papado.</a:t>
            </a:r>
          </a:p>
          <a:p>
            <a:r>
              <a:rPr lang="es-ES" dirty="0" smtClean="0"/>
              <a:t>Es un momento propicio para retomar y difundir el pensamiento liberador en América Latina (diversidad cultural, ecología, género, derechos humanos).</a:t>
            </a:r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Ámbito eclesial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6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776864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r>
              <a:rPr lang="es-MX" sz="2800" dirty="0" smtClean="0"/>
              <a:t>Retomar el trabajo de base y de conciencia crítica.</a:t>
            </a:r>
          </a:p>
          <a:p>
            <a:r>
              <a:rPr lang="es-MX" sz="2800" dirty="0" smtClean="0"/>
              <a:t>Generar información alternativa ante la mediocracia y el marketing gubernamental.</a:t>
            </a:r>
            <a:r>
              <a:rPr lang="es-ES" sz="2800" dirty="0" smtClean="0"/>
              <a:t> </a:t>
            </a:r>
          </a:p>
          <a:p>
            <a:r>
              <a:rPr lang="es-ES" sz="2800" dirty="0" smtClean="0"/>
              <a:t>Se </a:t>
            </a:r>
            <a:r>
              <a:rPr lang="es-ES" sz="2800" dirty="0"/>
              <a:t>refrenda la necesidad de hacer política desde lo ciudadano. Los partidos de oposición no son alternativas en este momento.</a:t>
            </a:r>
          </a:p>
          <a:p>
            <a:r>
              <a:rPr lang="es-ES" sz="2800" dirty="0" smtClean="0"/>
              <a:t>Los </a:t>
            </a:r>
            <a:r>
              <a:rPr lang="es-ES" sz="2800" b="1" dirty="0" smtClean="0"/>
              <a:t>sistemas</a:t>
            </a:r>
            <a:r>
              <a:rPr lang="es-ES" sz="2800" dirty="0" smtClean="0"/>
              <a:t> de </a:t>
            </a:r>
            <a:r>
              <a:rPr lang="es-ES" sz="2800" dirty="0"/>
              <a:t>proyectos de economía alternativa y solidaria son cada vez más pertinentes</a:t>
            </a:r>
            <a:r>
              <a:rPr lang="es-ES" sz="2800" dirty="0" smtClean="0"/>
              <a:t>.</a:t>
            </a:r>
          </a:p>
          <a:p>
            <a:r>
              <a:rPr lang="es-ES" sz="2800" dirty="0" smtClean="0"/>
              <a:t>“Agrietar el capitalismo”, es decir, reconocer y deshacer las relaciones sociales capitalistas.</a:t>
            </a:r>
            <a:endParaRPr lang="es-ES" sz="28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chemeClr val="tx1"/>
                </a:solidFill>
              </a:rPr>
              <a:t>Alternativas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25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4320" y="1484784"/>
            <a:ext cx="8595360" cy="496855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s-ES" sz="2800" dirty="0" smtClean="0"/>
              <a:t>El capitalismo global no se repuso de la crisis financiera del año 2008 y busca su reproducción.</a:t>
            </a:r>
          </a:p>
          <a:p>
            <a:r>
              <a:rPr lang="es-ES" sz="2800" dirty="0" smtClean="0"/>
              <a:t>Hay explosiones sociales por todo el mundo: Primavera Árabe, Indignados, </a:t>
            </a:r>
            <a:r>
              <a:rPr lang="es-ES" sz="2800" i="1" dirty="0" err="1" smtClean="0"/>
              <a:t>Ocuppy</a:t>
            </a:r>
            <a:r>
              <a:rPr lang="es-ES" sz="2800" i="1" dirty="0" smtClean="0"/>
              <a:t> Wall Street</a:t>
            </a:r>
            <a:r>
              <a:rPr lang="es-ES" sz="2800" dirty="0" smtClean="0"/>
              <a:t>, estudiantes chilenos, jóvenes brasileños, #</a:t>
            </a:r>
            <a:r>
              <a:rPr lang="es-ES" sz="2800" dirty="0" err="1" smtClean="0"/>
              <a:t>YoSoy</a:t>
            </a:r>
            <a:r>
              <a:rPr lang="es-ES" sz="2800" dirty="0" smtClean="0"/>
              <a:t> 132.</a:t>
            </a:r>
          </a:p>
          <a:p>
            <a:r>
              <a:rPr lang="es-ES" sz="2800" dirty="0" smtClean="0"/>
              <a:t>Crisis económicas muy severas en los países llamados PIGS (Portugal, Irlanda, Grecia y España).</a:t>
            </a:r>
          </a:p>
          <a:p>
            <a:r>
              <a:rPr lang="es-ES" sz="2800" dirty="0" smtClean="0"/>
              <a:t>Avance de los gobiernos de centro izquierda en Sudamérica (Brasil, Chile, Argentina, Uruguay, Ecuador, Bolivia).</a:t>
            </a:r>
          </a:p>
          <a:p>
            <a:r>
              <a:rPr lang="es-ES" sz="2800" dirty="0" smtClean="0"/>
              <a:t>Incremento de las migraciones en todo el mundo.</a:t>
            </a:r>
          </a:p>
          <a:p>
            <a:endParaRPr lang="es-ES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dirty="0" smtClean="0">
                <a:solidFill>
                  <a:schemeClr val="tx1"/>
                </a:solidFill>
              </a:rPr>
              <a:t>Principales dinámicas globales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86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5576" y="1340768"/>
            <a:ext cx="7776864" cy="4176464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MX" sz="2600" dirty="0" smtClean="0"/>
              <a:t>Profundizar el proyecto neoliberal en México instalado desde hace 30 años: economía de libre mercado (competencia real y trasnacional) y Estado policial.</a:t>
            </a:r>
          </a:p>
          <a:p>
            <a:r>
              <a:rPr lang="es-MX" sz="2600" dirty="0" smtClean="0"/>
              <a:t>Llevar adelante las llamadas reformas estructurales económicas: laboral, financiera, en telecomunicaciones, energética</a:t>
            </a:r>
            <a:r>
              <a:rPr lang="es-MX" sz="2600" dirty="0"/>
              <a:t>,</a:t>
            </a:r>
            <a:r>
              <a:rPr lang="es-MX" sz="2600" dirty="0" smtClean="0"/>
              <a:t> hacendaria. Las reformas estructurales políticas: educativa y político-electoral.</a:t>
            </a:r>
          </a:p>
          <a:p>
            <a:r>
              <a:rPr lang="es-MX" sz="2600" dirty="0" smtClean="0"/>
              <a:t>Acabar con el capitalismo de compadres.</a:t>
            </a:r>
          </a:p>
          <a:p>
            <a:r>
              <a:rPr lang="es-MX" sz="2600" dirty="0" smtClean="0"/>
              <a:t>Continuar con los megaproyectos de “desarrollo”.</a:t>
            </a:r>
          </a:p>
          <a:p>
            <a:pPr marL="68580" indent="0">
              <a:buNone/>
            </a:pPr>
            <a:endParaRPr lang="es-ES" sz="2600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02474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000000"/>
                </a:solidFill>
              </a:rPr>
              <a:t>Principales directrices de EPN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1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27584" y="1484784"/>
            <a:ext cx="7416824" cy="475252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s-MX" sz="2800" dirty="0" smtClean="0"/>
              <a:t>Fortalecer el protagonismo del Poder Ejecutivo, además de la imagen </a:t>
            </a:r>
            <a:r>
              <a:rPr lang="es-MX" sz="2800" dirty="0"/>
              <a:t>de </a:t>
            </a:r>
            <a:r>
              <a:rPr lang="es-MX" sz="2800" dirty="0" smtClean="0"/>
              <a:t>un </a:t>
            </a:r>
            <a:r>
              <a:rPr lang="es-MX" sz="2800" dirty="0"/>
              <a:t>presidente fuerte y mediático</a:t>
            </a:r>
            <a:r>
              <a:rPr lang="es-MX" sz="2800" dirty="0" smtClean="0"/>
              <a:t>.</a:t>
            </a:r>
          </a:p>
          <a:p>
            <a:r>
              <a:rPr lang="es-MX" sz="2800" dirty="0" smtClean="0"/>
              <a:t>Debilitar a poderes fácticos (sindicatos y cárteles) contrarios al régimen.</a:t>
            </a:r>
          </a:p>
          <a:p>
            <a:r>
              <a:rPr lang="es-MX" sz="2800" dirty="0" smtClean="0"/>
              <a:t>Subordinación de los gobiernos estatales  (centralización de presupuestos de educación, salud y procesos electorales).</a:t>
            </a:r>
          </a:p>
          <a:p>
            <a:r>
              <a:rPr lang="es-MX" sz="2800" dirty="0" smtClean="0"/>
              <a:t>Criminalización de la protesta social.</a:t>
            </a:r>
          </a:p>
          <a:p>
            <a:r>
              <a:rPr lang="es-MX" sz="2800" dirty="0" smtClean="0"/>
              <a:t>Utilización de programas sociales en lógica electoral.</a:t>
            </a:r>
          </a:p>
          <a:p>
            <a:pPr marL="118872" indent="0">
              <a:buNone/>
            </a:pPr>
            <a:endParaRPr lang="es-MX" sz="2800" dirty="0" smtClean="0"/>
          </a:p>
          <a:p>
            <a:endParaRPr lang="es-E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 smtClean="0">
                <a:solidFill>
                  <a:srgbClr val="000000"/>
                </a:solidFill>
              </a:rPr>
              <a:t>Principales directrices de EPN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7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15616" y="1268760"/>
            <a:ext cx="6777317" cy="482453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" sz="2800" dirty="0" smtClean="0"/>
              <a:t>El crecimiento del PIB pasó de 3.5 a 1.1% en 2013 (se requiere de 7% anual).</a:t>
            </a:r>
          </a:p>
          <a:p>
            <a:r>
              <a:rPr lang="es-ES" sz="2800" dirty="0" smtClean="0"/>
              <a:t>Según el reporte de CONEVAL de 2010 a 2012 los pobres pasaron de 52.8 a 53.3 millones. La pobreza alimentaria creció de 21.5 a 23.1 millones. Los estados más pobres son: Chiapas (74%), Guerrero (69%), Puebla (64%), Oaxaca (61%).</a:t>
            </a:r>
          </a:p>
          <a:p>
            <a:r>
              <a:rPr lang="es-ES" sz="2800" dirty="0" smtClean="0"/>
              <a:t>De acuerdo con la CEPAL México es el único país en el continente donde creció la pobreza en el año 2013.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33508" y="332656"/>
            <a:ext cx="7024744" cy="745152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Economía con EPN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09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PIB de México 2009-201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241" r="-21241"/>
          <a:stretch>
            <a:fillRect/>
          </a:stretch>
        </p:blipFill>
        <p:spPr>
          <a:xfrm>
            <a:off x="-214425" y="1565554"/>
            <a:ext cx="9735668" cy="453510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Economía con EPN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088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55576" y="1628800"/>
            <a:ext cx="7704856" cy="4896544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s-ES" dirty="0" smtClean="0"/>
              <a:t>El homicidio doloso bajó en 16% y el robo con violencia en 4.5% respecto del año 2012.</a:t>
            </a:r>
          </a:p>
          <a:p>
            <a:r>
              <a:rPr lang="es-ES" dirty="0" smtClean="0"/>
              <a:t>Los secuestros aumentaron en 32% siendo los estados más afectados: Estado de México, Guerrero, Michoacán, Morelos, Tamaulipas y Veracruz.</a:t>
            </a:r>
          </a:p>
          <a:p>
            <a:r>
              <a:rPr lang="es-ES" dirty="0" smtClean="0"/>
              <a:t>Las extorsiones se incrementaron en 11% y los estados que presentaron más casos son: Estado de México, Baja California, DF, Guanajuato, Jalisco y Morelos.</a:t>
            </a:r>
          </a:p>
          <a:p>
            <a:r>
              <a:rPr lang="es-ES" dirty="0" smtClean="0"/>
              <a:t>Por la </a:t>
            </a:r>
            <a:r>
              <a:rPr lang="es-ES" dirty="0"/>
              <a:t>crisis de </a:t>
            </a:r>
            <a:r>
              <a:rPr lang="es-ES" dirty="0" smtClean="0"/>
              <a:t>inseguridad </a:t>
            </a:r>
            <a:r>
              <a:rPr lang="es-ES" dirty="0"/>
              <a:t>surgen las autodefensas y proliferan las policías comunitarias (20 estados). El estado de Michoacán con serios y graves problemas de ingobernabilidad</a:t>
            </a:r>
            <a:r>
              <a:rPr lang="es-ES" dirty="0" smtClean="0"/>
              <a:t>.</a:t>
            </a:r>
          </a:p>
          <a:p>
            <a:r>
              <a:rPr lang="es-ES" dirty="0" smtClean="0"/>
              <a:t>En varias regiones del país podemos hablar de Estado vacío o ausente.</a:t>
            </a:r>
          </a:p>
          <a:p>
            <a:r>
              <a:rPr lang="es-ES" dirty="0" smtClean="0"/>
              <a:t>Los delitos del fuero común aumentaron en todo el país.</a:t>
            </a:r>
          </a:p>
          <a:p>
            <a:r>
              <a:rPr lang="es-ES" dirty="0" smtClean="0"/>
              <a:t>No hay un cambio sustantivo en la forma de combatir la delincuencia organizada (se captura capos, pero no se deshacen las estructuras).</a:t>
            </a:r>
            <a:endParaRPr lang="es-ES" dirty="0"/>
          </a:p>
          <a:p>
            <a:endParaRPr lang="es-MX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31640" y="620688"/>
            <a:ext cx="6347713" cy="875184"/>
          </a:xfrm>
        </p:spPr>
        <p:txBody>
          <a:bodyPr/>
          <a:lstStyle/>
          <a:p>
            <a:pPr algn="ctr"/>
            <a:r>
              <a:rPr lang="es-MX" dirty="0" smtClean="0">
                <a:solidFill>
                  <a:srgbClr val="000000"/>
                </a:solidFill>
              </a:rPr>
              <a:t>La seguridad con EPN</a:t>
            </a:r>
            <a:endParaRPr lang="es-MX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51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43608" y="1340768"/>
            <a:ext cx="7416824" cy="5040560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endParaRPr lang="es-ES" dirty="0" smtClean="0"/>
          </a:p>
          <a:p>
            <a:r>
              <a:rPr lang="es-ES" sz="2800" dirty="0" smtClean="0"/>
              <a:t>¿Resurgimiento del sindicalismo mexicano? (CNTE-SNTE) frente a la reforma educativa.</a:t>
            </a:r>
          </a:p>
          <a:p>
            <a:r>
              <a:rPr lang="es-ES" sz="2800" dirty="0" smtClean="0"/>
              <a:t>Nuevos movimientos sociales como #YoSoy132.</a:t>
            </a:r>
          </a:p>
          <a:p>
            <a:r>
              <a:rPr lang="es-ES" sz="2800" dirty="0" smtClean="0"/>
              <a:t>La reaparición pública de EZLN (marcha de los 40 mil jóvenes indígenas y la “Escuelita zapatista”).</a:t>
            </a:r>
          </a:p>
          <a:p>
            <a:r>
              <a:rPr lang="es-ES" sz="2800" dirty="0" smtClean="0"/>
              <a:t>La creación del Frente Nacional por la Defensa del Petróleo para deshacer la reforma energética.</a:t>
            </a:r>
          </a:p>
          <a:p>
            <a:r>
              <a:rPr lang="es-ES" sz="2800" dirty="0" smtClean="0"/>
              <a:t>Se mantienen muchas iniciativas locales de lucha por el medio ambiente, los derechos humanos, el </a:t>
            </a:r>
            <a:r>
              <a:rPr lang="es-ES" sz="2800" dirty="0" err="1" smtClean="0"/>
              <a:t>feminicidio</a:t>
            </a:r>
            <a:r>
              <a:rPr lang="es-ES" sz="2800" dirty="0" smtClean="0"/>
              <a:t>, la violencia, entre otros.</a:t>
            </a:r>
            <a:endParaRPr lang="es-ES" sz="28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673144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Movimientos sociales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65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Forma de onda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orma de onda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280</TotalTime>
  <Words>1459</Words>
  <Application>Microsoft Office PowerPoint</Application>
  <PresentationFormat>Presentación en pantalla (4:3)</PresentationFormat>
  <Paragraphs>86</Paragraphs>
  <Slides>24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Forma de onda</vt:lpstr>
      <vt:lpstr>Un año del regreso del PRI, Continuidad neoliberal, restauración autoritaria y el Sur de Jalisco</vt:lpstr>
      <vt:lpstr>Presentación de PowerPoint</vt:lpstr>
      <vt:lpstr>Principales dinámicas globales</vt:lpstr>
      <vt:lpstr>Principales directrices de EPN</vt:lpstr>
      <vt:lpstr>Principales directrices de EPN</vt:lpstr>
      <vt:lpstr>Economía con EPN</vt:lpstr>
      <vt:lpstr>Economía con EPN</vt:lpstr>
      <vt:lpstr>La seguridad con EPN</vt:lpstr>
      <vt:lpstr>Movimientos sociales</vt:lpstr>
      <vt:lpstr>Pobreza en el Sur de Jalisco</vt:lpstr>
      <vt:lpstr>Derechos sociales</vt:lpstr>
      <vt:lpstr>Derechos sociales</vt:lpstr>
      <vt:lpstr>Seguridad y violencia</vt:lpstr>
      <vt:lpstr>Seguridad y violencia</vt:lpstr>
      <vt:lpstr>Ecología y medio ambiente</vt:lpstr>
      <vt:lpstr>Ecología y medio ambiente</vt:lpstr>
      <vt:lpstr>Ecología y medio ambiente</vt:lpstr>
      <vt:lpstr>Ecología y medio ambiente</vt:lpstr>
      <vt:lpstr>Elecciones 2003</vt:lpstr>
      <vt:lpstr>Elecciones 2006</vt:lpstr>
      <vt:lpstr>Elecciones 2009</vt:lpstr>
      <vt:lpstr>Elecciones 2012</vt:lpstr>
      <vt:lpstr>Ámbito eclesial</vt:lpstr>
      <vt:lpstr>Alternativas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año del regreso del PRI, Continuidad neoliberal, restauración autoritaria y el Sur de Jalisco</dc:title>
  <dc:creator>Jorge Enrique Rocha Quintero</dc:creator>
  <cp:lastModifiedBy>ecos</cp:lastModifiedBy>
  <cp:revision>12</cp:revision>
  <dcterms:created xsi:type="dcterms:W3CDTF">2014-02-24T23:14:36Z</dcterms:created>
  <dcterms:modified xsi:type="dcterms:W3CDTF">2014-02-25T21:30:22Z</dcterms:modified>
</cp:coreProperties>
</file>